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77" d="100"/>
          <a:sy n="77" d="100"/>
        </p:scale>
        <p:origin x="76"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1/30/2016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1/30/2016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1/30/2016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1/30/2016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“flipped classroom”</a:t>
            </a:r>
            <a:endParaRPr lang="en-US" dirty="0"/>
          </a:p>
        </p:txBody>
      </p:sp>
      <p:sp>
        <p:nvSpPr>
          <p:cNvPr id="3" name="Subtitle 2"/>
          <p:cNvSpPr>
            <a:spLocks noGrp="1"/>
          </p:cNvSpPr>
          <p:nvPr>
            <p:ph type="subTitle" idx="1"/>
          </p:nvPr>
        </p:nvSpPr>
        <p:spPr/>
        <p:txBody>
          <a:bodyPr/>
          <a:lstStyle/>
          <a:p>
            <a:r>
              <a:rPr lang="en-US" dirty="0" smtClean="0"/>
              <a:t>Lindsey Cox</a:t>
            </a:r>
          </a:p>
          <a:p>
            <a:r>
              <a:rPr lang="en-US" dirty="0" smtClean="0"/>
              <a:t>ED 307-21430</a:t>
            </a:r>
            <a:endParaRPr lang="en-US" dirty="0"/>
          </a:p>
        </p:txBody>
      </p:sp>
    </p:spTree>
    <p:extLst>
      <p:ext uri="{BB962C8B-B14F-4D97-AF65-F5344CB8AC3E}">
        <p14:creationId xmlns:p14="http://schemas.microsoft.com/office/powerpoint/2010/main" val="42531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classroom</a:t>
            </a:r>
            <a:endParaRPr lang="en-US" dirty="0"/>
          </a:p>
        </p:txBody>
      </p:sp>
      <p:pic>
        <p:nvPicPr>
          <p:cNvPr id="5" name="Content Placeholder 4" descr="The Electric Educator: Flip Your Classroom Through Reverse Instruction ..."/>
          <p:cNvPicPr>
            <a:picLocks noGrp="1" noChangeAspect="1"/>
          </p:cNvPicPr>
          <p:nvPr>
            <p:ph idx="1"/>
          </p:nvPr>
        </p:nvPicPr>
        <p:blipFill>
          <a:blip r:embed="rId2"/>
          <a:stretch>
            <a:fillRect/>
          </a:stretch>
        </p:blipFill>
        <p:spPr>
          <a:xfrm>
            <a:off x="7080675" y="1292529"/>
            <a:ext cx="4126651" cy="4272943"/>
          </a:xfrm>
        </p:spPr>
      </p:pic>
      <p:sp>
        <p:nvSpPr>
          <p:cNvPr id="4" name="Text Placeholder 3"/>
          <p:cNvSpPr>
            <a:spLocks noGrp="1"/>
          </p:cNvSpPr>
          <p:nvPr>
            <p:ph type="body" sz="half" idx="2"/>
          </p:nvPr>
        </p:nvSpPr>
        <p:spPr/>
        <p:txBody>
          <a:bodyPr/>
          <a:lstStyle/>
          <a:p>
            <a:r>
              <a:rPr lang="en-US" dirty="0" smtClean="0"/>
              <a:t>A “flipped classroom” inverts traditional teaching methods, delivering instruction online outside of class and moving homework into the classroom. </a:t>
            </a:r>
            <a:endParaRPr lang="en-US" dirty="0"/>
          </a:p>
        </p:txBody>
      </p:sp>
    </p:spTree>
    <p:extLst>
      <p:ext uri="{BB962C8B-B14F-4D97-AF65-F5344CB8AC3E}">
        <p14:creationId xmlns:p14="http://schemas.microsoft.com/office/powerpoint/2010/main" val="185225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classroom</a:t>
            </a:r>
            <a:endParaRPr lang="en-US" dirty="0"/>
          </a:p>
        </p:txBody>
      </p:sp>
      <p:pic>
        <p:nvPicPr>
          <p:cNvPr id="5" name="Picture Placeholder 4"/>
          <p:cNvPicPr>
            <a:picLocks noGrp="1" noChangeAspect="1"/>
          </p:cNvPicPr>
          <p:nvPr>
            <p:ph type="pic" idx="1"/>
          </p:nvPr>
        </p:nvPicPr>
        <p:blipFill>
          <a:blip r:embed="rId2"/>
          <a:srcRect l="2744" r="2744"/>
          <a:stretch>
            <a:fillRect/>
          </a:stretch>
        </p:blipFill>
        <p:spPr>
          <a:xfrm>
            <a:off x="7057505" y="1205205"/>
            <a:ext cx="4272741" cy="4538750"/>
          </a:xfrm>
        </p:spPr>
      </p:pic>
      <p:sp>
        <p:nvSpPr>
          <p:cNvPr id="4" name="Text Placeholder 3"/>
          <p:cNvSpPr>
            <a:spLocks noGrp="1"/>
          </p:cNvSpPr>
          <p:nvPr>
            <p:ph type="body" sz="half" idx="2"/>
          </p:nvPr>
        </p:nvSpPr>
        <p:spPr/>
        <p:txBody>
          <a:bodyPr>
            <a:normAutofit lnSpcReduction="10000"/>
          </a:bodyPr>
          <a:lstStyle/>
          <a:p>
            <a:r>
              <a:rPr lang="en-US" dirty="0" smtClean="0"/>
              <a:t>When introduced to the flipped classroom, many teachers feel as if they have to be all in or out. Of course, that is not the case. Teachers could flip a lesson a week, a unit, or so on.  Moreover, the flipped classroom can be used on many subjects. Teachers are not limited on certain subjects. Many teachers feel like they have to video themselves in order to flip their classroom. That is one-hundred percent incorrect! </a:t>
            </a:r>
            <a:endParaRPr lang="en-US" dirty="0"/>
          </a:p>
        </p:txBody>
      </p:sp>
    </p:spTree>
    <p:extLst>
      <p:ext uri="{BB962C8B-B14F-4D97-AF65-F5344CB8AC3E}">
        <p14:creationId xmlns:p14="http://schemas.microsoft.com/office/powerpoint/2010/main" val="350353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981" y="173959"/>
            <a:ext cx="4486656" cy="1141497"/>
          </a:xfrm>
        </p:spPr>
        <p:txBody>
          <a:bodyPr/>
          <a:lstStyle/>
          <a:p>
            <a:r>
              <a:rPr lang="en-US" dirty="0" smtClean="0"/>
              <a:t>Flipped classroom</a:t>
            </a:r>
            <a:endParaRPr lang="en-US" dirty="0"/>
          </a:p>
        </p:txBody>
      </p:sp>
      <p:pic>
        <p:nvPicPr>
          <p:cNvPr id="5" name="Content Placeholder 4"/>
          <p:cNvPicPr>
            <a:picLocks noGrp="1" noChangeAspect="1"/>
          </p:cNvPicPr>
          <p:nvPr>
            <p:ph idx="1"/>
          </p:nvPr>
        </p:nvPicPr>
        <p:blipFill>
          <a:blip r:embed="rId2"/>
          <a:stretch>
            <a:fillRect/>
          </a:stretch>
        </p:blipFill>
        <p:spPr>
          <a:xfrm>
            <a:off x="6735763" y="1502410"/>
            <a:ext cx="4816475" cy="3853180"/>
          </a:xfrm>
        </p:spPr>
      </p:pic>
      <p:sp>
        <p:nvSpPr>
          <p:cNvPr id="4" name="Text Placeholder 3"/>
          <p:cNvSpPr>
            <a:spLocks noGrp="1"/>
          </p:cNvSpPr>
          <p:nvPr>
            <p:ph type="body" sz="half" idx="2"/>
          </p:nvPr>
        </p:nvSpPr>
        <p:spPr>
          <a:xfrm>
            <a:off x="1025929" y="1845809"/>
            <a:ext cx="3794760" cy="4521740"/>
          </a:xfrm>
        </p:spPr>
        <p:txBody>
          <a:bodyPr>
            <a:noAutofit/>
          </a:bodyPr>
          <a:lstStyle/>
          <a:p>
            <a:r>
              <a:rPr lang="en-US" dirty="0"/>
              <a:t>As educators continue to search for ways technology can better engage students, few tactics have received more interest than the </a:t>
            </a:r>
            <a:r>
              <a:rPr lang="en-US" dirty="0" smtClean="0"/>
              <a:t>flipped classroom. Spend </a:t>
            </a:r>
            <a:r>
              <a:rPr lang="en-US" dirty="0"/>
              <a:t>a few minutes talking to students and it’s easy to see why the concept, in which educators record traditional lectures that students can view at home on their own, while using class time for collaboration and discussion, has garnered so much interest from </a:t>
            </a:r>
            <a:r>
              <a:rPr lang="en-US" dirty="0" smtClean="0"/>
              <a:t>schools.  At </a:t>
            </a:r>
            <a:r>
              <a:rPr lang="en-US" dirty="0"/>
              <a:t>its most basic level, the flipped classroom gives students more control over their educations, allowing them to start and stop or rewind important lectures to focus on key points. </a:t>
            </a:r>
            <a:r>
              <a:rPr lang="en-US" dirty="0"/>
              <a:t>Beyond that, the process allows teachers to spend classroom time engaging students in discussion and the hands-on training and critical thinking required for career success</a:t>
            </a:r>
          </a:p>
          <a:p>
            <a:endParaRPr lang="en-US" dirty="0"/>
          </a:p>
        </p:txBody>
      </p:sp>
    </p:spTree>
    <p:extLst>
      <p:ext uri="{BB962C8B-B14F-4D97-AF65-F5344CB8AC3E}">
        <p14:creationId xmlns:p14="http://schemas.microsoft.com/office/powerpoint/2010/main" val="205121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610" y="233923"/>
            <a:ext cx="4486656" cy="1141497"/>
          </a:xfrm>
        </p:spPr>
        <p:txBody>
          <a:bodyPr/>
          <a:lstStyle/>
          <a:p>
            <a:r>
              <a:rPr lang="en-US" dirty="0" smtClean="0"/>
              <a:t>Flipped classroom</a:t>
            </a:r>
            <a:endParaRPr lang="en-US" dirty="0"/>
          </a:p>
        </p:txBody>
      </p:sp>
      <p:pic>
        <p:nvPicPr>
          <p:cNvPr id="5" name="Content Placeholder 4"/>
          <p:cNvPicPr>
            <a:picLocks noGrp="1" noChangeAspect="1"/>
          </p:cNvPicPr>
          <p:nvPr>
            <p:ph idx="1"/>
          </p:nvPr>
        </p:nvPicPr>
        <p:blipFill>
          <a:blip r:embed="rId2"/>
          <a:stretch>
            <a:fillRect/>
          </a:stretch>
        </p:blipFill>
        <p:spPr>
          <a:xfrm>
            <a:off x="7239000" y="1524000"/>
            <a:ext cx="3810000" cy="3810000"/>
          </a:xfrm>
        </p:spPr>
      </p:pic>
      <p:sp>
        <p:nvSpPr>
          <p:cNvPr id="4" name="Text Placeholder 3"/>
          <p:cNvSpPr>
            <a:spLocks noGrp="1"/>
          </p:cNvSpPr>
          <p:nvPr>
            <p:ph type="body" sz="half" idx="2"/>
          </p:nvPr>
        </p:nvSpPr>
        <p:spPr>
          <a:xfrm>
            <a:off x="1049067" y="1687868"/>
            <a:ext cx="3794760" cy="4895812"/>
          </a:xfrm>
        </p:spPr>
        <p:txBody>
          <a:bodyPr/>
          <a:lstStyle/>
          <a:p>
            <a:r>
              <a:rPr lang="en-US" dirty="0" smtClean="0"/>
              <a:t>Best Practices:</a:t>
            </a:r>
          </a:p>
          <a:p>
            <a:pPr marL="342900" indent="-342900">
              <a:buAutoNum type="arabicPeriod"/>
            </a:pPr>
            <a:r>
              <a:rPr lang="en-US" dirty="0" smtClean="0"/>
              <a:t>1. Need to Know: Students need reason to take time to watch videos, etc. during their free time. Find meaning in the content.</a:t>
            </a:r>
          </a:p>
          <a:p>
            <a:pPr marL="342900" indent="-342900">
              <a:buAutoNum type="arabicPeriod"/>
            </a:pPr>
            <a:r>
              <a:rPr lang="en-US" dirty="0" smtClean="0"/>
              <a:t>2.  Engagement:  This will help along with “need to know.” It is important to create a pedagogical demand for that “need to know” state of mind. </a:t>
            </a:r>
          </a:p>
          <a:p>
            <a:pPr marL="342900" indent="-342900">
              <a:buAutoNum type="arabicPeriod"/>
            </a:pPr>
            <a:r>
              <a:rPr lang="en-US" dirty="0" smtClean="0"/>
              <a:t>3. Technology: Ensure that you have to technology to support the flipped classroom. Be sure the students have technology they can utilize from home.</a:t>
            </a:r>
          </a:p>
          <a:p>
            <a:pPr marL="342900" indent="-342900">
              <a:buAutoNum type="arabicPeriod"/>
            </a:pPr>
            <a:r>
              <a:rPr lang="en-US" dirty="0" smtClean="0"/>
              <a:t>4. Reflection: Have students think about what they just learned. </a:t>
            </a:r>
          </a:p>
          <a:p>
            <a:pPr marL="342900" indent="-342900">
              <a:buAutoNum type="arabicPeriod"/>
            </a:pPr>
            <a:endParaRPr lang="en-US" dirty="0" smtClean="0"/>
          </a:p>
        </p:txBody>
      </p:sp>
    </p:spTree>
    <p:extLst>
      <p:ext uri="{BB962C8B-B14F-4D97-AF65-F5344CB8AC3E}">
        <p14:creationId xmlns:p14="http://schemas.microsoft.com/office/powerpoint/2010/main" val="76170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classroom</a:t>
            </a:r>
            <a:endParaRPr lang="en-US" dirty="0"/>
          </a:p>
        </p:txBody>
      </p:sp>
      <p:sp>
        <p:nvSpPr>
          <p:cNvPr id="3" name="Content Placeholder 2"/>
          <p:cNvSpPr>
            <a:spLocks noGrp="1"/>
          </p:cNvSpPr>
          <p:nvPr>
            <p:ph idx="1"/>
          </p:nvPr>
        </p:nvSpPr>
        <p:spPr/>
        <p:txBody>
          <a:bodyPr/>
          <a:lstStyle/>
          <a:p>
            <a:r>
              <a:rPr lang="en-US" dirty="0" smtClean="0"/>
              <a:t>Watch my animation video:</a:t>
            </a:r>
          </a:p>
          <a:p>
            <a:r>
              <a:rPr lang="en-US" dirty="0" smtClean="0"/>
              <a:t>http</a:t>
            </a:r>
            <a:r>
              <a:rPr lang="en-US" dirty="0"/>
              <a:t>://www.voki.com/pickup.php?scid=12346523&amp;height=267&amp;width=200</a:t>
            </a:r>
          </a:p>
        </p:txBody>
      </p:sp>
    </p:spTree>
    <p:extLst>
      <p:ext uri="{BB962C8B-B14F-4D97-AF65-F5344CB8AC3E}">
        <p14:creationId xmlns:p14="http://schemas.microsoft.com/office/powerpoint/2010/main" val="188655172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45</TotalTime>
  <Words>375</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The “flipped classroom”</vt:lpstr>
      <vt:lpstr>Flipped classroom</vt:lpstr>
      <vt:lpstr>Flipped classroom</vt:lpstr>
      <vt:lpstr>Flipped classroom</vt:lpstr>
      <vt:lpstr>Flipped classroom</vt:lpstr>
      <vt:lpstr>Flipped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“flipped classroom”</dc:title>
  <dc:creator>lindseycox2@gmail.com</dc:creator>
  <cp:lastModifiedBy>lindseycox2@gmail.com</cp:lastModifiedBy>
  <cp:revision>4</cp:revision>
  <dcterms:created xsi:type="dcterms:W3CDTF">2016-01-31T04:43:43Z</dcterms:created>
  <dcterms:modified xsi:type="dcterms:W3CDTF">2016-01-31T05:29:05Z</dcterms:modified>
</cp:coreProperties>
</file>